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1" r:id="rId2"/>
    <p:sldId id="258" r:id="rId3"/>
    <p:sldId id="259" r:id="rId4"/>
    <p:sldId id="260" r:id="rId5"/>
    <p:sldId id="261" r:id="rId6"/>
    <p:sldId id="263" r:id="rId7"/>
    <p:sldId id="264" r:id="rId8"/>
    <p:sldId id="265" r:id="rId9"/>
    <p:sldId id="266" r:id="rId10"/>
    <p:sldId id="267" r:id="rId11"/>
    <p:sldId id="268" r:id="rId12"/>
    <p:sldId id="269" r:id="rId13"/>
    <p:sldId id="270" r:id="rId14"/>
    <p:sldId id="272" r:id="rId15"/>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6" d="100"/>
          <a:sy n="106" d="100"/>
        </p:scale>
        <p:origin x="-166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C2D80EC6-0D64-436C-B7DC-F184AE4E3408}" type="datetimeFigureOut">
              <a:rPr lang="lv-LV" smtClean="0"/>
              <a:pPr/>
              <a:t>2020.03.26.</a:t>
            </a:fld>
            <a:endParaRPr lang="lv-LV"/>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lv-LV"/>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F380B859-33F4-45E2-9666-71B5E33B77FD}" type="slidenum">
              <a:rPr lang="lv-LV" smtClean="0"/>
              <a:pPr/>
              <a:t>‹#›</a:t>
            </a:fld>
            <a:endParaRPr lang="lv-LV"/>
          </a:p>
        </p:txBody>
      </p:sp>
    </p:spTree>
  </p:cSld>
  <p:clrMapOvr>
    <a:overrideClrMapping bg1="lt1" tx1="dk1" bg2="lt2" tx2="dk2" accent1="accent1" accent2="accent2" accent3="accent3" accent4="accent4" accent5="accent5" accent6="accent6" hlink="hlink" folHlink="folHlink"/>
  </p:clrMapOvr>
  <p:transition>
    <p:wedg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D80EC6-0D64-436C-B7DC-F184AE4E3408}" type="datetimeFigureOut">
              <a:rPr lang="lv-LV" smtClean="0"/>
              <a:pPr/>
              <a:t>2020.03.26.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380B859-33F4-45E2-9666-71B5E33B77FD}" type="slidenum">
              <a:rPr lang="lv-LV" smtClean="0"/>
              <a:pPr/>
              <a:t>‹#›</a:t>
            </a:fld>
            <a:endParaRPr lang="lv-LV"/>
          </a:p>
        </p:txBody>
      </p:sp>
    </p:spTree>
  </p:cSld>
  <p:clrMapOvr>
    <a:masterClrMapping/>
  </p:clrMapOvr>
  <p:transition>
    <p:wedg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D80EC6-0D64-436C-B7DC-F184AE4E3408}" type="datetimeFigureOut">
              <a:rPr lang="lv-LV" smtClean="0"/>
              <a:pPr/>
              <a:t>2020.03.26.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380B859-33F4-45E2-9666-71B5E33B77FD}" type="slidenum">
              <a:rPr lang="lv-LV" smtClean="0"/>
              <a:pPr/>
              <a:t>‹#›</a:t>
            </a:fld>
            <a:endParaRPr lang="lv-LV"/>
          </a:p>
        </p:txBody>
      </p:sp>
    </p:spTree>
  </p:cSld>
  <p:clrMapOvr>
    <a:masterClrMapping/>
  </p:clrMapOvr>
  <p:transition>
    <p:wedg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C2D80EC6-0D64-436C-B7DC-F184AE4E3408}" type="datetimeFigureOut">
              <a:rPr lang="lv-LV" smtClean="0"/>
              <a:pPr/>
              <a:t>2020.03.26.</a:t>
            </a:fld>
            <a:endParaRPr lang="lv-LV"/>
          </a:p>
        </p:txBody>
      </p:sp>
      <p:sp>
        <p:nvSpPr>
          <p:cNvPr id="9" name="Slide Number Placeholder 8"/>
          <p:cNvSpPr>
            <a:spLocks noGrp="1"/>
          </p:cNvSpPr>
          <p:nvPr>
            <p:ph type="sldNum" sz="quarter" idx="15"/>
          </p:nvPr>
        </p:nvSpPr>
        <p:spPr/>
        <p:txBody>
          <a:bodyPr rtlCol="0"/>
          <a:lstStyle/>
          <a:p>
            <a:fld id="{F380B859-33F4-45E2-9666-71B5E33B77FD}" type="slidenum">
              <a:rPr lang="lv-LV" smtClean="0"/>
              <a:pPr/>
              <a:t>‹#›</a:t>
            </a:fld>
            <a:endParaRPr lang="lv-LV"/>
          </a:p>
        </p:txBody>
      </p:sp>
      <p:sp>
        <p:nvSpPr>
          <p:cNvPr id="10" name="Footer Placeholder 9"/>
          <p:cNvSpPr>
            <a:spLocks noGrp="1"/>
          </p:cNvSpPr>
          <p:nvPr>
            <p:ph type="ftr" sz="quarter" idx="16"/>
          </p:nvPr>
        </p:nvSpPr>
        <p:spPr/>
        <p:txBody>
          <a:bodyPr rtlCol="0"/>
          <a:lstStyle/>
          <a:p>
            <a:endParaRPr lang="lv-LV"/>
          </a:p>
        </p:txBody>
      </p:sp>
    </p:spTree>
  </p:cSld>
  <p:clrMapOvr>
    <a:masterClrMapping/>
  </p:clrMapOvr>
  <p:transition>
    <p:wedg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C2D80EC6-0D64-436C-B7DC-F184AE4E3408}" type="datetimeFigureOut">
              <a:rPr lang="lv-LV" smtClean="0"/>
              <a:pPr/>
              <a:t>2020.03.26.</a:t>
            </a:fld>
            <a:endParaRPr lang="lv-LV"/>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lv-LV"/>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F380B859-33F4-45E2-9666-71B5E33B77FD}" type="slidenum">
              <a:rPr lang="lv-LV" smtClean="0"/>
              <a:pPr/>
              <a:t>‹#›</a:t>
            </a:fld>
            <a:endParaRPr lang="lv-LV"/>
          </a:p>
        </p:txBody>
      </p:sp>
    </p:spTree>
  </p:cSld>
  <p:clrMapOvr>
    <a:overrideClrMapping bg1="dk1" tx1="lt1" bg2="dk2" tx2="lt2" accent1="accent1" accent2="accent2" accent3="accent3" accent4="accent4" accent5="accent5" accent6="accent6" hlink="hlink" folHlink="folHlink"/>
  </p:clrMapOvr>
  <p:transition>
    <p:wedg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2D80EC6-0D64-436C-B7DC-F184AE4E3408}" type="datetimeFigureOut">
              <a:rPr lang="lv-LV" smtClean="0"/>
              <a:pPr/>
              <a:t>2020.03.26.</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F380B859-33F4-45E2-9666-71B5E33B77FD}" type="slidenum">
              <a:rPr lang="lv-LV" smtClean="0"/>
              <a:pPr/>
              <a:t>‹#›</a:t>
            </a:fld>
            <a:endParaRPr lang="lv-LV"/>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wedg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C2D80EC6-0D64-436C-B7DC-F184AE4E3408}" type="datetimeFigureOut">
              <a:rPr lang="lv-LV" smtClean="0"/>
              <a:pPr/>
              <a:t>2020.03.26.</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F380B859-33F4-45E2-9666-71B5E33B77FD}" type="slidenum">
              <a:rPr lang="lv-LV" smtClean="0"/>
              <a:pPr/>
              <a:t>‹#›</a:t>
            </a:fld>
            <a:endParaRPr lang="lv-LV"/>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wedg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C2D80EC6-0D64-436C-B7DC-F184AE4E3408}" type="datetimeFigureOut">
              <a:rPr lang="lv-LV" smtClean="0"/>
              <a:pPr/>
              <a:t>2020.03.26.</a:t>
            </a:fld>
            <a:endParaRPr lang="lv-LV"/>
          </a:p>
        </p:txBody>
      </p:sp>
      <p:sp>
        <p:nvSpPr>
          <p:cNvPr id="7" name="Slide Number Placeholder 6"/>
          <p:cNvSpPr>
            <a:spLocks noGrp="1"/>
          </p:cNvSpPr>
          <p:nvPr>
            <p:ph type="sldNum" sz="quarter" idx="11"/>
          </p:nvPr>
        </p:nvSpPr>
        <p:spPr/>
        <p:txBody>
          <a:bodyPr rtlCol="0"/>
          <a:lstStyle/>
          <a:p>
            <a:fld id="{F380B859-33F4-45E2-9666-71B5E33B77FD}" type="slidenum">
              <a:rPr lang="lv-LV" smtClean="0"/>
              <a:pPr/>
              <a:t>‹#›</a:t>
            </a:fld>
            <a:endParaRPr lang="lv-LV"/>
          </a:p>
        </p:txBody>
      </p:sp>
      <p:sp>
        <p:nvSpPr>
          <p:cNvPr id="8" name="Footer Placeholder 7"/>
          <p:cNvSpPr>
            <a:spLocks noGrp="1"/>
          </p:cNvSpPr>
          <p:nvPr>
            <p:ph type="ftr" sz="quarter" idx="12"/>
          </p:nvPr>
        </p:nvSpPr>
        <p:spPr/>
        <p:txBody>
          <a:bodyPr rtlCol="0"/>
          <a:lstStyle/>
          <a:p>
            <a:endParaRPr lang="lv-LV"/>
          </a:p>
        </p:txBody>
      </p:sp>
    </p:spTree>
  </p:cSld>
  <p:clrMapOvr>
    <a:masterClrMapping/>
  </p:clrMapOvr>
  <p:transition>
    <p:wedg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D80EC6-0D64-436C-B7DC-F184AE4E3408}" type="datetimeFigureOut">
              <a:rPr lang="lv-LV" smtClean="0"/>
              <a:pPr/>
              <a:t>2020.03.26.</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F380B859-33F4-45E2-9666-71B5E33B77FD}" type="slidenum">
              <a:rPr lang="lv-LV" smtClean="0"/>
              <a:pPr/>
              <a:t>‹#›</a:t>
            </a:fld>
            <a:endParaRPr lang="lv-LV"/>
          </a:p>
        </p:txBody>
      </p:sp>
    </p:spTree>
  </p:cSld>
  <p:clrMapOvr>
    <a:masterClrMapping/>
  </p:clrMapOvr>
  <p:transition>
    <p:wedg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C2D80EC6-0D64-436C-B7DC-F184AE4E3408}" type="datetimeFigureOut">
              <a:rPr lang="lv-LV" smtClean="0"/>
              <a:pPr/>
              <a:t>2020.03.26.</a:t>
            </a:fld>
            <a:endParaRPr lang="lv-LV"/>
          </a:p>
        </p:txBody>
      </p:sp>
      <p:sp>
        <p:nvSpPr>
          <p:cNvPr id="22" name="Slide Number Placeholder 21"/>
          <p:cNvSpPr>
            <a:spLocks noGrp="1"/>
          </p:cNvSpPr>
          <p:nvPr>
            <p:ph type="sldNum" sz="quarter" idx="15"/>
          </p:nvPr>
        </p:nvSpPr>
        <p:spPr/>
        <p:txBody>
          <a:bodyPr rtlCol="0"/>
          <a:lstStyle/>
          <a:p>
            <a:fld id="{F380B859-33F4-45E2-9666-71B5E33B77FD}" type="slidenum">
              <a:rPr lang="lv-LV" smtClean="0"/>
              <a:pPr/>
              <a:t>‹#›</a:t>
            </a:fld>
            <a:endParaRPr lang="lv-LV"/>
          </a:p>
        </p:txBody>
      </p:sp>
      <p:sp>
        <p:nvSpPr>
          <p:cNvPr id="23" name="Footer Placeholder 22"/>
          <p:cNvSpPr>
            <a:spLocks noGrp="1"/>
          </p:cNvSpPr>
          <p:nvPr>
            <p:ph type="ftr" sz="quarter" idx="16"/>
          </p:nvPr>
        </p:nvSpPr>
        <p:spPr/>
        <p:txBody>
          <a:bodyPr rtlCol="0"/>
          <a:lstStyle/>
          <a:p>
            <a:endParaRPr lang="lv-LV"/>
          </a:p>
        </p:txBody>
      </p:sp>
    </p:spTree>
  </p:cSld>
  <p:clrMapOvr>
    <a:overrideClrMapping bg1="lt1" tx1="dk1" bg2="lt2" tx2="dk2" accent1="accent1" accent2="accent2" accent3="accent3" accent4="accent4" accent5="accent5" accent6="accent6" hlink="hlink" folHlink="folHlink"/>
  </p:clrMapOvr>
  <p:transition>
    <p:wedg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C2D80EC6-0D64-436C-B7DC-F184AE4E3408}" type="datetimeFigureOut">
              <a:rPr lang="lv-LV" smtClean="0"/>
              <a:pPr/>
              <a:t>2020.03.26.</a:t>
            </a:fld>
            <a:endParaRPr lang="lv-LV"/>
          </a:p>
        </p:txBody>
      </p:sp>
      <p:sp>
        <p:nvSpPr>
          <p:cNvPr id="18" name="Slide Number Placeholder 17"/>
          <p:cNvSpPr>
            <a:spLocks noGrp="1"/>
          </p:cNvSpPr>
          <p:nvPr>
            <p:ph type="sldNum" sz="quarter" idx="11"/>
          </p:nvPr>
        </p:nvSpPr>
        <p:spPr/>
        <p:txBody>
          <a:bodyPr rtlCol="0"/>
          <a:lstStyle/>
          <a:p>
            <a:fld id="{F380B859-33F4-45E2-9666-71B5E33B77FD}" type="slidenum">
              <a:rPr lang="lv-LV" smtClean="0"/>
              <a:pPr/>
              <a:t>‹#›</a:t>
            </a:fld>
            <a:endParaRPr lang="lv-LV"/>
          </a:p>
        </p:txBody>
      </p:sp>
      <p:sp>
        <p:nvSpPr>
          <p:cNvPr id="21" name="Footer Placeholder 20"/>
          <p:cNvSpPr>
            <a:spLocks noGrp="1"/>
          </p:cNvSpPr>
          <p:nvPr>
            <p:ph type="ftr" sz="quarter" idx="12"/>
          </p:nvPr>
        </p:nvSpPr>
        <p:spPr/>
        <p:txBody>
          <a:bodyPr rtlCol="0"/>
          <a:lstStyle/>
          <a:p>
            <a:endParaRPr lang="lv-LV"/>
          </a:p>
        </p:txBody>
      </p:sp>
    </p:spTree>
  </p:cSld>
  <p:clrMapOvr>
    <a:masterClrMapping/>
  </p:clrMapOvr>
  <p:transition>
    <p:wedg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2D80EC6-0D64-436C-B7DC-F184AE4E3408}" type="datetimeFigureOut">
              <a:rPr lang="lv-LV" smtClean="0"/>
              <a:pPr/>
              <a:t>2020.03.26.</a:t>
            </a:fld>
            <a:endParaRPr lang="lv-LV"/>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lv-LV"/>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380B859-33F4-45E2-9666-71B5E33B77FD}" type="slidenum">
              <a:rPr lang="lv-LV" smtClean="0"/>
              <a:pPr/>
              <a:t>‹#›</a:t>
            </a:fld>
            <a:endParaRPr lang="lv-LV"/>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edge/>
  </p:transition>
  <p:timing>
    <p:tnLst>
      <p:par>
        <p:cTn id="1" dur="indefinite" restart="never" nodeType="tmRoot"/>
      </p:par>
    </p:tnLst>
  </p:timing>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hyperlink" Target="https://www.youtube.com/watch?v=3QkN64B9ig0" TargetMode="External"/><Relationship Id="rId3" Type="http://schemas.openxmlformats.org/officeDocument/2006/relationships/hyperlink" Target="https://www.youtube.com/watch?v=cn160drkJ-I" TargetMode="External"/><Relationship Id="rId7" Type="http://schemas.openxmlformats.org/officeDocument/2006/relationships/hyperlink" Target="https://www.youtube.com/watch?v=JgKQ8mBUD8Y&amp;t=28385s" TargetMode="External"/><Relationship Id="rId12" Type="http://schemas.openxmlformats.org/officeDocument/2006/relationships/hyperlink" Target="https://www.youtube.com/watch?v=fHOlw1P9obM" TargetMode="External"/><Relationship Id="rId2" Type="http://schemas.openxmlformats.org/officeDocument/2006/relationships/hyperlink" Target="https://www.youtube.com/watch?v=PmnHmzNZGXI" TargetMode="External"/><Relationship Id="rId1" Type="http://schemas.openxmlformats.org/officeDocument/2006/relationships/slideLayout" Target="../slideLayouts/slideLayout2.xml"/><Relationship Id="rId6" Type="http://schemas.openxmlformats.org/officeDocument/2006/relationships/hyperlink" Target="https://www.youtube.com/watch?v=Gb46vpMArYA" TargetMode="External"/><Relationship Id="rId11" Type="http://schemas.openxmlformats.org/officeDocument/2006/relationships/hyperlink" Target="https://www.youtube.com/watch?v=C2QGyrOgHBA" TargetMode="External"/><Relationship Id="rId5" Type="http://schemas.openxmlformats.org/officeDocument/2006/relationships/hyperlink" Target="https://www.youtube.com/watch?v=UUuN5_wM8ns&amp;t=1s" TargetMode="External"/><Relationship Id="rId10" Type="http://schemas.openxmlformats.org/officeDocument/2006/relationships/hyperlink" Target="https://www.youtube.com/watch?v=RnWxeQsjIzQ" TargetMode="External"/><Relationship Id="rId4" Type="http://schemas.openxmlformats.org/officeDocument/2006/relationships/hyperlink" Target="https://www.youtube.com/watch?v=DaLNTXmE8iE" TargetMode="External"/><Relationship Id="rId9" Type="http://schemas.openxmlformats.org/officeDocument/2006/relationships/hyperlink" Target="https://www.youtube.com/watch?v=CMR5tP5Q_sI"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lv-LV" dirty="0"/>
          </a:p>
        </p:txBody>
      </p:sp>
      <p:sp>
        <p:nvSpPr>
          <p:cNvPr id="3" name="Subtitle 2"/>
          <p:cNvSpPr>
            <a:spLocks noGrp="1"/>
          </p:cNvSpPr>
          <p:nvPr>
            <p:ph type="subTitle" idx="1"/>
          </p:nvPr>
        </p:nvSpPr>
        <p:spPr>
          <a:xfrm>
            <a:off x="1714480" y="5003322"/>
            <a:ext cx="6572296" cy="1371600"/>
          </a:xfrm>
        </p:spPr>
        <p:txBody>
          <a:bodyPr>
            <a:normAutofit/>
          </a:bodyPr>
          <a:lstStyle/>
          <a:p>
            <a:pPr algn="ctr"/>
            <a:r>
              <a:rPr lang="lv-LV" sz="7200" i="1" dirty="0" smtClean="0">
                <a:solidFill>
                  <a:schemeClr val="accent1">
                    <a:lumMod val="75000"/>
                  </a:schemeClr>
                </a:solidFill>
              </a:rPr>
              <a:t>BASKETBOLS</a:t>
            </a:r>
            <a:endParaRPr lang="lv-LV" sz="7200" dirty="0" smtClean="0">
              <a:solidFill>
                <a:schemeClr val="accent1">
                  <a:lumMod val="75000"/>
                </a:schemeClr>
              </a:solidFill>
            </a:endParaRPr>
          </a:p>
          <a:p>
            <a:endParaRPr lang="lv-LV" dirty="0"/>
          </a:p>
        </p:txBody>
      </p:sp>
      <p:pic>
        <p:nvPicPr>
          <p:cNvPr id="4" name="Picture 2" descr="Galda dekorācija &quot;Basketbols&quot;"/>
          <p:cNvPicPr>
            <a:picLocks noChangeAspect="1" noChangeArrowheads="1"/>
          </p:cNvPicPr>
          <p:nvPr/>
        </p:nvPicPr>
        <p:blipFill>
          <a:blip r:embed="rId2"/>
          <a:srcRect/>
          <a:stretch>
            <a:fillRect/>
          </a:stretch>
        </p:blipFill>
        <p:spPr bwMode="auto">
          <a:xfrm>
            <a:off x="2285984" y="0"/>
            <a:ext cx="4929222" cy="4929222"/>
          </a:xfrm>
          <a:prstGeom prst="rect">
            <a:avLst/>
          </a:prstGeom>
          <a:noFill/>
        </p:spPr>
      </p:pic>
    </p:spTree>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2800" i="1" dirty="0" smtClean="0">
                <a:solidFill>
                  <a:schemeClr val="accent1">
                    <a:lumMod val="75000"/>
                  </a:schemeClr>
                </a:solidFill>
              </a:rPr>
              <a:t>Vingrinājumus izpildam precīzi, kā norādīts</a:t>
            </a:r>
            <a:endParaRPr lang="lv-LV" sz="2800" dirty="0"/>
          </a:p>
        </p:txBody>
      </p:sp>
      <p:pic>
        <p:nvPicPr>
          <p:cNvPr id="5" name="Content Placeholder 4" descr="5.jpg"/>
          <p:cNvPicPr>
            <a:picLocks noGrp="1" noChangeAspect="1"/>
          </p:cNvPicPr>
          <p:nvPr>
            <p:ph sz="quarter" idx="1"/>
          </p:nvPr>
        </p:nvPicPr>
        <p:blipFill>
          <a:blip r:embed="rId2"/>
          <a:stretch>
            <a:fillRect/>
          </a:stretch>
        </p:blipFill>
        <p:spPr>
          <a:xfrm>
            <a:off x="571500" y="1600200"/>
            <a:ext cx="3429000" cy="4572000"/>
          </a:xfrm>
        </p:spPr>
      </p:pic>
      <p:pic>
        <p:nvPicPr>
          <p:cNvPr id="6" name="Content Placeholder 5" descr="6.jpg"/>
          <p:cNvPicPr>
            <a:picLocks noGrp="1" noChangeAspect="1"/>
          </p:cNvPicPr>
          <p:nvPr>
            <p:ph sz="quarter" idx="2"/>
          </p:nvPr>
        </p:nvPicPr>
        <p:blipFill>
          <a:blip r:embed="rId3"/>
          <a:stretch>
            <a:fillRect/>
          </a:stretch>
        </p:blipFill>
        <p:spPr>
          <a:xfrm>
            <a:off x="4384675" y="1600200"/>
            <a:ext cx="3429000" cy="4572000"/>
          </a:xfrm>
        </p:spPr>
      </p:pic>
    </p:spTree>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2800" i="1" dirty="0" smtClean="0">
                <a:solidFill>
                  <a:schemeClr val="accent1">
                    <a:lumMod val="75000"/>
                  </a:schemeClr>
                </a:solidFill>
              </a:rPr>
              <a:t>Vingrinājumus izpildam precīzi, kā norādīts</a:t>
            </a:r>
            <a:endParaRPr lang="lv-LV" sz="2800" dirty="0"/>
          </a:p>
        </p:txBody>
      </p:sp>
      <p:pic>
        <p:nvPicPr>
          <p:cNvPr id="5" name="Content Placeholder 4" descr="7.jpg"/>
          <p:cNvPicPr>
            <a:picLocks noGrp="1" noChangeAspect="1"/>
          </p:cNvPicPr>
          <p:nvPr>
            <p:ph sz="quarter" idx="1"/>
          </p:nvPr>
        </p:nvPicPr>
        <p:blipFill>
          <a:blip r:embed="rId2"/>
          <a:stretch>
            <a:fillRect/>
          </a:stretch>
        </p:blipFill>
        <p:spPr>
          <a:xfrm>
            <a:off x="571500" y="1600200"/>
            <a:ext cx="3429000" cy="4572000"/>
          </a:xfrm>
        </p:spPr>
      </p:pic>
      <p:pic>
        <p:nvPicPr>
          <p:cNvPr id="6" name="Content Placeholder 5" descr="8.jpg"/>
          <p:cNvPicPr>
            <a:picLocks noGrp="1" noChangeAspect="1"/>
          </p:cNvPicPr>
          <p:nvPr>
            <p:ph sz="quarter" idx="2"/>
          </p:nvPr>
        </p:nvPicPr>
        <p:blipFill>
          <a:blip r:embed="rId3"/>
          <a:stretch>
            <a:fillRect/>
          </a:stretch>
        </p:blipFill>
        <p:spPr>
          <a:xfrm>
            <a:off x="4384675" y="1600200"/>
            <a:ext cx="3429000" cy="4572000"/>
          </a:xfrm>
        </p:spPr>
      </p:pic>
    </p:spTree>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2800" i="1" dirty="0" smtClean="0">
                <a:solidFill>
                  <a:schemeClr val="accent1">
                    <a:lumMod val="75000"/>
                  </a:schemeClr>
                </a:solidFill>
              </a:rPr>
              <a:t>Vingrinājumus izpildam precīzi, kā norādīts</a:t>
            </a:r>
            <a:endParaRPr lang="lv-LV" sz="2800" dirty="0"/>
          </a:p>
        </p:txBody>
      </p:sp>
      <p:pic>
        <p:nvPicPr>
          <p:cNvPr id="5" name="Content Placeholder 4" descr="9.jpg"/>
          <p:cNvPicPr>
            <a:picLocks noGrp="1" noChangeAspect="1"/>
          </p:cNvPicPr>
          <p:nvPr>
            <p:ph sz="quarter" idx="1"/>
          </p:nvPr>
        </p:nvPicPr>
        <p:blipFill>
          <a:blip r:embed="rId2"/>
          <a:stretch>
            <a:fillRect/>
          </a:stretch>
        </p:blipFill>
        <p:spPr>
          <a:xfrm>
            <a:off x="571500" y="1600200"/>
            <a:ext cx="3429000" cy="4572000"/>
          </a:xfrm>
        </p:spPr>
      </p:pic>
      <p:pic>
        <p:nvPicPr>
          <p:cNvPr id="6" name="Content Placeholder 5" descr="10.jpg"/>
          <p:cNvPicPr>
            <a:picLocks noGrp="1" noChangeAspect="1"/>
          </p:cNvPicPr>
          <p:nvPr>
            <p:ph sz="quarter" idx="2"/>
          </p:nvPr>
        </p:nvPicPr>
        <p:blipFill>
          <a:blip r:embed="rId3" cstate="print"/>
          <a:stretch>
            <a:fillRect/>
          </a:stretch>
        </p:blipFill>
        <p:spPr>
          <a:xfrm>
            <a:off x="4270375" y="2514600"/>
            <a:ext cx="3657600" cy="2743200"/>
          </a:xfrm>
        </p:spPr>
      </p:pic>
    </p:spTree>
  </p:cSld>
  <p:clrMapOvr>
    <a:masterClrMapping/>
  </p:clrMapOvr>
  <p:transition>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6908"/>
          </a:xfrm>
        </p:spPr>
        <p:txBody>
          <a:bodyPr/>
          <a:lstStyle/>
          <a:p>
            <a:r>
              <a:rPr lang="lv-LV" i="1" dirty="0" smtClean="0">
                <a:solidFill>
                  <a:schemeClr val="accent1">
                    <a:lumMod val="75000"/>
                  </a:schemeClr>
                </a:solidFill>
              </a:rPr>
              <a:t>Basketbola spēļu analizēšana iespējama:</a:t>
            </a:r>
            <a:endParaRPr lang="lv-LV" i="1" dirty="0">
              <a:solidFill>
                <a:schemeClr val="accent1">
                  <a:lumMod val="75000"/>
                </a:schemeClr>
              </a:solidFill>
            </a:endParaRPr>
          </a:p>
        </p:txBody>
      </p:sp>
      <p:sp>
        <p:nvSpPr>
          <p:cNvPr id="3" name="Content Placeholder 2"/>
          <p:cNvSpPr>
            <a:spLocks noGrp="1"/>
          </p:cNvSpPr>
          <p:nvPr>
            <p:ph sz="quarter" idx="1"/>
          </p:nvPr>
        </p:nvSpPr>
        <p:spPr>
          <a:xfrm>
            <a:off x="357158" y="2000240"/>
            <a:ext cx="7929618" cy="4000528"/>
          </a:xfrm>
        </p:spPr>
        <p:txBody>
          <a:bodyPr>
            <a:normAutofit fontScale="85000" lnSpcReduction="10000"/>
          </a:bodyPr>
          <a:lstStyle/>
          <a:p>
            <a:r>
              <a:rPr lang="lv-LV" dirty="0" smtClean="0">
                <a:hlinkClick r:id="rId2"/>
              </a:rPr>
              <a:t>https://www.youtube.com/watch?v=PmnHmzNZGXI</a:t>
            </a:r>
            <a:endParaRPr lang="lv-LV" dirty="0" smtClean="0"/>
          </a:p>
          <a:p>
            <a:r>
              <a:rPr lang="lv-LV" dirty="0" smtClean="0">
                <a:hlinkClick r:id="rId3"/>
              </a:rPr>
              <a:t>https://www.youtube.com/watch?v=cn160drkJ-I</a:t>
            </a:r>
            <a:endParaRPr lang="lv-LV" dirty="0" smtClean="0"/>
          </a:p>
          <a:p>
            <a:r>
              <a:rPr lang="lv-LV" dirty="0" smtClean="0">
                <a:hlinkClick r:id="rId4"/>
              </a:rPr>
              <a:t>https://www.youtube.com/watch?v=DaLNTXmE8iE</a:t>
            </a:r>
            <a:endParaRPr lang="lv-LV" dirty="0" smtClean="0"/>
          </a:p>
          <a:p>
            <a:r>
              <a:rPr lang="lv-LV" dirty="0" smtClean="0">
                <a:hlinkClick r:id="rId5"/>
              </a:rPr>
              <a:t>https://www.youtube.com/watch?v=UUuN5_wM8ns&amp;t=1s</a:t>
            </a:r>
            <a:endParaRPr lang="lv-LV" dirty="0" smtClean="0"/>
          </a:p>
          <a:p>
            <a:r>
              <a:rPr lang="lv-LV" dirty="0" smtClean="0">
                <a:hlinkClick r:id="rId6"/>
              </a:rPr>
              <a:t>https://www.youtube.com/watch?v=Gb46vpMArYA</a:t>
            </a:r>
            <a:endParaRPr lang="lv-LV" dirty="0" smtClean="0"/>
          </a:p>
          <a:p>
            <a:r>
              <a:rPr lang="lv-LV" dirty="0" smtClean="0">
                <a:hlinkClick r:id="rId7"/>
              </a:rPr>
              <a:t>https://www.youtube.com/watch?v=JgKQ8mBUD8Y&amp;t=28385s</a:t>
            </a:r>
            <a:endParaRPr lang="lv-LV" dirty="0" smtClean="0"/>
          </a:p>
          <a:p>
            <a:r>
              <a:rPr lang="lv-LV" dirty="0" smtClean="0">
                <a:hlinkClick r:id="rId8"/>
              </a:rPr>
              <a:t>https://www.youtube.com/watch?v=3QkN64B9ig0</a:t>
            </a:r>
            <a:endParaRPr lang="lv-LV" dirty="0" smtClean="0"/>
          </a:p>
          <a:p>
            <a:r>
              <a:rPr lang="lv-LV" dirty="0" smtClean="0">
                <a:hlinkClick r:id="rId9"/>
              </a:rPr>
              <a:t>https://www.youtube.com/watch?v=CMR5tP5Q_sI</a:t>
            </a:r>
            <a:endParaRPr lang="lv-LV" dirty="0" smtClean="0"/>
          </a:p>
          <a:p>
            <a:r>
              <a:rPr lang="lv-LV" dirty="0" smtClean="0">
                <a:hlinkClick r:id="rId10"/>
              </a:rPr>
              <a:t>https://www.youtube.com/watch?v=RnWxeQsjIzQ</a:t>
            </a:r>
            <a:endParaRPr lang="lv-LV" dirty="0" smtClean="0"/>
          </a:p>
          <a:p>
            <a:r>
              <a:rPr lang="lv-LV" dirty="0" smtClean="0">
                <a:hlinkClick r:id="rId11"/>
              </a:rPr>
              <a:t>https://www.youtube.com/watch?v=C2QGyrOgHBA</a:t>
            </a:r>
            <a:endParaRPr lang="lv-LV" dirty="0" smtClean="0"/>
          </a:p>
          <a:p>
            <a:r>
              <a:rPr lang="lv-LV" dirty="0" smtClean="0">
                <a:hlinkClick r:id="rId12"/>
              </a:rPr>
              <a:t>https://www.youtube.com/watch?v=fHOlw1P9obM</a:t>
            </a:r>
            <a:endParaRPr lang="lv-LV" dirty="0" smtClean="0"/>
          </a:p>
          <a:p>
            <a:pPr>
              <a:buNone/>
            </a:pPr>
            <a:endParaRPr lang="lv-LV" dirty="0" smtClean="0"/>
          </a:p>
          <a:p>
            <a:endParaRPr lang="lv-LV" dirty="0" smtClean="0"/>
          </a:p>
          <a:p>
            <a:endParaRPr lang="lv-LV" dirty="0"/>
          </a:p>
        </p:txBody>
      </p:sp>
    </p:spTree>
  </p:cSld>
  <p:clrMapOvr>
    <a:masterClrMapping/>
  </p:clrMapOvr>
  <p:transition>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7467600" cy="1143000"/>
          </a:xfrm>
        </p:spPr>
        <p:txBody>
          <a:bodyPr>
            <a:normAutofit/>
          </a:bodyPr>
          <a:lstStyle/>
          <a:p>
            <a:pPr algn="ctr"/>
            <a:r>
              <a:rPr lang="lv-LV" sz="6600" b="1" i="1" dirty="0" smtClean="0"/>
              <a:t>Veiksmi mācībās!!!</a:t>
            </a:r>
            <a:endParaRPr lang="lv-LV" sz="6600" b="1" i="1" dirty="0"/>
          </a:p>
        </p:txBody>
      </p:sp>
      <p:pic>
        <p:nvPicPr>
          <p:cNvPr id="4" name="Content Placeholder 3" descr="bumba.jpg"/>
          <p:cNvPicPr>
            <a:picLocks noGrp="1" noChangeAspect="1"/>
          </p:cNvPicPr>
          <p:nvPr>
            <p:ph sz="quarter" idx="1"/>
          </p:nvPr>
        </p:nvPicPr>
        <p:blipFill>
          <a:blip r:embed="rId2"/>
          <a:stretch>
            <a:fillRect/>
          </a:stretch>
        </p:blipFill>
        <p:spPr>
          <a:xfrm>
            <a:off x="1714480" y="1560493"/>
            <a:ext cx="4929223" cy="4929223"/>
          </a:xfrm>
        </p:spPr>
      </p:pic>
    </p:spTree>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214290"/>
            <a:ext cx="8215370" cy="523220"/>
          </a:xfrm>
          <a:prstGeom prst="rect">
            <a:avLst/>
          </a:prstGeom>
        </p:spPr>
        <p:txBody>
          <a:bodyPr wrap="square">
            <a:spAutoFit/>
          </a:bodyPr>
          <a:lstStyle/>
          <a:p>
            <a:pPr algn="ctr"/>
            <a:r>
              <a:rPr lang="lv-LV" sz="2800" b="1" i="1" dirty="0" smtClean="0">
                <a:solidFill>
                  <a:schemeClr val="accent1">
                    <a:lumMod val="75000"/>
                  </a:schemeClr>
                </a:solidFill>
              </a:rPr>
              <a:t>Latvijas basketbols: svarīgākie notikumi</a:t>
            </a:r>
            <a:r>
              <a:rPr lang="lv-LV" b="1" i="1" dirty="0" smtClean="0">
                <a:solidFill>
                  <a:schemeClr val="accent1">
                    <a:lumMod val="75000"/>
                  </a:schemeClr>
                </a:solidFill>
              </a:rPr>
              <a:t> </a:t>
            </a:r>
            <a:endParaRPr lang="lv-LV" b="1" i="1" dirty="0">
              <a:solidFill>
                <a:schemeClr val="accent1">
                  <a:lumMod val="75000"/>
                </a:schemeClr>
              </a:solidFill>
            </a:endParaRPr>
          </a:p>
        </p:txBody>
      </p:sp>
      <p:sp>
        <p:nvSpPr>
          <p:cNvPr id="3" name="Rectangle 2"/>
          <p:cNvSpPr/>
          <p:nvPr/>
        </p:nvSpPr>
        <p:spPr>
          <a:xfrm>
            <a:off x="642910" y="785794"/>
            <a:ext cx="7929618" cy="923330"/>
          </a:xfrm>
          <a:prstGeom prst="rect">
            <a:avLst/>
          </a:prstGeom>
        </p:spPr>
        <p:txBody>
          <a:bodyPr wrap="square">
            <a:spAutoFit/>
          </a:bodyPr>
          <a:lstStyle/>
          <a:p>
            <a:r>
              <a:rPr lang="lv-LV" dirty="0" smtClean="0"/>
              <a:t>Pirmās basketbola spēles Latvijā notikušas 1920. gadā, kad spēles pamatus Rīgas jauniešiem ierādīja amerikāņi – YMCA instruktori. Pirmās komandas izveidotas 1922. gadā</a:t>
            </a:r>
            <a:endParaRPr lang="lv-LV" dirty="0"/>
          </a:p>
        </p:txBody>
      </p:sp>
      <p:sp>
        <p:nvSpPr>
          <p:cNvPr id="4" name="Rectangle 3"/>
          <p:cNvSpPr/>
          <p:nvPr/>
        </p:nvSpPr>
        <p:spPr>
          <a:xfrm>
            <a:off x="642910" y="1714488"/>
            <a:ext cx="7500990" cy="3970318"/>
          </a:xfrm>
          <a:prstGeom prst="rect">
            <a:avLst/>
          </a:prstGeom>
        </p:spPr>
        <p:txBody>
          <a:bodyPr wrap="square">
            <a:spAutoFit/>
          </a:bodyPr>
          <a:lstStyle/>
          <a:p>
            <a:r>
              <a:rPr lang="lv-LV" dirty="0" smtClean="0"/>
              <a:t>1923. gada 26. novembri lielāko sporta biedrību pārstāvji nodibināja Latvijas Basketbola savienību.</a:t>
            </a:r>
          </a:p>
          <a:p>
            <a:r>
              <a:rPr lang="lv-LV" dirty="0" smtClean="0"/>
              <a:t>1924. gada 16. janvārī sākās pirmās Latvijas meistarsacīkstes, kurās piedalījās 6 komandas. Kopš tā laika Latvijas labākā vīriešu komanda noskaidrota katru gadu, izņemot 1942. gadu.</a:t>
            </a:r>
          </a:p>
          <a:p>
            <a:r>
              <a:rPr lang="lv-LV" dirty="0" smtClean="0"/>
              <a:t>1924. gada 29. aprīlī Latvijas valstsvienība aizvadīja pirmo spēli, Tallinā ar 20:16 uzvarot Igaunijas komandu. To uzskata par vecāko starpvalstu spēli Eiropā.</a:t>
            </a:r>
          </a:p>
          <a:p>
            <a:r>
              <a:rPr lang="lv-LV" dirty="0" smtClean="0"/>
              <a:t>1932. gada 18. jūnijā Ženēvā LBS pārstāvis Jāzeps Šadeiko kopā ar delegātiem no Argentīnas, Čehoslovākijas, Grieķijas, Itālijas, Portugāles, Rumānijas un Šveices parakstīja Starptautiskās Basketbola federācijas (FIBA) dibināšanas protokolu.</a:t>
            </a:r>
          </a:p>
          <a:p>
            <a:r>
              <a:rPr lang="lv-LV" dirty="0" smtClean="0"/>
              <a:t>1933. gada ziemā notika pirmās Latvijas meistarsacīkstes sieviešu komandām.</a:t>
            </a:r>
          </a:p>
          <a:p>
            <a:r>
              <a:rPr lang="lv-LV" dirty="0" smtClean="0"/>
              <a:t>1937. gadā no 2. līdz 7. maijam Rīgā, Sporta namā pie Brasas stacijas, notika otrais Eiropas čempionāts, kurā piedalījās astoņas komandas.</a:t>
            </a: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142852"/>
            <a:ext cx="8215370" cy="6186309"/>
          </a:xfrm>
          <a:prstGeom prst="rect">
            <a:avLst/>
          </a:prstGeom>
        </p:spPr>
        <p:txBody>
          <a:bodyPr wrap="square">
            <a:spAutoFit/>
          </a:bodyPr>
          <a:lstStyle/>
          <a:p>
            <a:r>
              <a:rPr lang="lv-LV" dirty="0" smtClean="0"/>
              <a:t>1938. gada 28. maijā pirmo spēli aizvadīja Latvijas sieviešu valstsvienība, Rīgā ar 5:14 zaudējot Lietuvas izlasei.</a:t>
            </a:r>
          </a:p>
          <a:p>
            <a:r>
              <a:rPr lang="lv-LV" dirty="0" smtClean="0"/>
              <a:t>1940. gada 3. septembrī likvidētās Latvijas Basketbola savienības vietā tika izveidota Latvijas FKSK Basketbola sekcija.</a:t>
            </a:r>
          </a:p>
          <a:p>
            <a:r>
              <a:rPr lang="lv-LV" dirty="0" smtClean="0"/>
              <a:t>No 1945. līdz 1991. gadam Latvijas basketbola saimniecība bija integrēta Padomju Savienības sporta sistēmā - Latvijas labākās komandas piedalījās PSRS sacensībās, un labākie basketbolisti starptautiskajās sacensībās vatēja startēt tikai PSRS izlases sastāvā (izcīnītās medaļas skat. tabulās).</a:t>
            </a:r>
          </a:p>
          <a:p>
            <a:r>
              <a:rPr lang="lv-LV" dirty="0" smtClean="0"/>
              <a:t>1960. gada maijā FIBA ģenerālsekretārs Viljams Džonss Rīgu nosauca par Eiropas basketbola galvaspilsētu – pirmo un līdz šim vienīgo reizi abus Eiropas klubu komandu turnīra kausus bija izcīnījušas vienas pilsētas komandas.</a:t>
            </a:r>
          </a:p>
          <a:p>
            <a:r>
              <a:rPr lang="lv-LV" dirty="0" smtClean="0"/>
              <a:t>1989. gada 9. martā Latvijas Basketbola federācija pieņēma jaunus Statūtus, pasludinot neatkarību no PSRS Basketbola federācijas.</a:t>
            </a:r>
          </a:p>
          <a:p>
            <a:r>
              <a:rPr lang="lv-LV" dirty="0" smtClean="0"/>
              <a:t>1991. gada 20. septembrī FIBA izpildkomiteja pieņēma lēmumu par neatkarīgās Latvijas atkaluzņemšanu starptautiskajā basketbola saimē.</a:t>
            </a:r>
          </a:p>
          <a:p>
            <a:r>
              <a:rPr lang="lv-LV" dirty="0" smtClean="0"/>
              <a:t>1992. gada decembrī LBF atguva vēsturisko nosaukumu – Latvijas Basketbola savienība.</a:t>
            </a:r>
          </a:p>
          <a:p>
            <a:r>
              <a:rPr lang="lv-LV" dirty="0" smtClean="0"/>
              <a:t>1993. gada 10. maijā Uļjana Semjonova kā pirmā basketboliste no Eiropas tika uzņemta pasaules basketbola slavas zālē Springfīldā. Viņa uzņemta arī pasaules sieviešu basketbola Slavas zālē un FIBA Slavas zālē.</a:t>
            </a:r>
          </a:p>
          <a:p>
            <a:r>
              <a:rPr lang="lv-LV" dirty="0" smtClean="0"/>
              <a:t>1993. gadā Latvijas sieviešu un jaunatnes izlases debitēja Eiropas čempionātos, bet seniori – pasaules maksibasketbola čempionātā.</a:t>
            </a:r>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24" y="857232"/>
            <a:ext cx="7429552" cy="4524315"/>
          </a:xfrm>
          <a:prstGeom prst="rect">
            <a:avLst/>
          </a:prstGeom>
        </p:spPr>
        <p:txBody>
          <a:bodyPr wrap="square">
            <a:spAutoFit/>
          </a:bodyPr>
          <a:lstStyle/>
          <a:p>
            <a:r>
              <a:rPr lang="lv-LV" dirty="0" smtClean="0"/>
              <a:t>2001. gadā Rīgā pirmo reizi notika Eiropas jauniešu čempionāts (U16 puiši). Pēc tam Rīgā, kā arī Liepājā (Grobiņā), Ogrē, Valmierā un Ventspilī rīkoti Eiropas čempionāti kadetēm (2007), U20 sievietēm (2010), kadetiem (2012., 2014.), junioriem (2012., 2013., 2018.) un U20 vīriešiem (2008), kā arī pasaules U19 čempionāts vīriešiem (2011).</a:t>
            </a:r>
          </a:p>
          <a:p>
            <a:r>
              <a:rPr lang="lv-LV" dirty="0" smtClean="0"/>
              <a:t>2009. gadā Rīgā, Liepājā un Valmierā notika Eiropas sieviešu čempionāta finālturnīrs.</a:t>
            </a:r>
          </a:p>
          <a:p>
            <a:r>
              <a:rPr lang="lv-LV" dirty="0" smtClean="0"/>
              <a:t>2012. gadā iedibināta Latvijas Basketbola savienības Gada balvu tradīcija – katru gadu tiek pasniegtas balvas 10-12 nominācijās.</a:t>
            </a:r>
          </a:p>
          <a:p>
            <a:r>
              <a:rPr lang="lv-LV" dirty="0" smtClean="0"/>
              <a:t>2015. gadā Rīgā notika Eiropas vīriešu čempionāta finālturnīra pirmā posma turnīrs.</a:t>
            </a:r>
          </a:p>
          <a:p>
            <a:r>
              <a:rPr lang="lv-LV" dirty="0" smtClean="0"/>
              <a:t>2017. gada 30. septembrī FIBA Goda zālē uzņemts Valdis Valters.</a:t>
            </a:r>
          </a:p>
          <a:p>
            <a:r>
              <a:rPr lang="lv-LV" dirty="0" smtClean="0"/>
              <a:t>2019. gada jūnijā Rīgā notika FIBA un NBA rīkotā jauno talantu nometne "Basketball without borders".</a:t>
            </a:r>
          </a:p>
          <a:p>
            <a:r>
              <a:rPr lang="lv-LV" dirty="0" smtClean="0"/>
              <a:t>2019. gadā Rīgā notika Eiropas sieviešu čempionāta finālturnīra pirmā posma spēles divās grupās.</a:t>
            </a:r>
            <a:endParaRPr lang="lv-LV" dirty="0"/>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500042"/>
            <a:ext cx="8454035" cy="1446550"/>
          </a:xfrm>
          <a:prstGeom prst="rect">
            <a:avLst/>
          </a:prstGeom>
        </p:spPr>
        <p:txBody>
          <a:bodyPr wrap="square">
            <a:spAutoFit/>
          </a:bodyPr>
          <a:lstStyle/>
          <a:p>
            <a:r>
              <a:rPr lang="lv-LV" sz="4400" b="1" i="1" dirty="0">
                <a:solidFill>
                  <a:schemeClr val="accent1">
                    <a:lumMod val="75000"/>
                  </a:schemeClr>
                </a:solidFill>
                <a:latin typeface="+mj-lt"/>
              </a:rPr>
              <a:t>OFICIĀLIE BASKETBOLA NOTEIKUMI </a:t>
            </a:r>
          </a:p>
        </p:txBody>
      </p:sp>
      <p:sp>
        <p:nvSpPr>
          <p:cNvPr id="3" name="Rectangle 2"/>
          <p:cNvSpPr/>
          <p:nvPr/>
        </p:nvSpPr>
        <p:spPr>
          <a:xfrm>
            <a:off x="1285852" y="2143116"/>
            <a:ext cx="6500858" cy="369332"/>
          </a:xfrm>
          <a:prstGeom prst="rect">
            <a:avLst/>
          </a:prstGeom>
        </p:spPr>
        <p:txBody>
          <a:bodyPr wrap="square">
            <a:spAutoFit/>
          </a:bodyPr>
          <a:lstStyle/>
          <a:p>
            <a:r>
              <a:rPr lang="lv-LV" dirty="0" smtClean="0"/>
              <a:t>https://basket.lv/documents/6afd2-basketbola-noteikumi.pdf</a:t>
            </a:r>
            <a:endParaRPr lang="lv-LV" dirty="0"/>
          </a:p>
        </p:txBody>
      </p:sp>
      <p:sp>
        <p:nvSpPr>
          <p:cNvPr id="4" name="Rectangle 3"/>
          <p:cNvSpPr/>
          <p:nvPr/>
        </p:nvSpPr>
        <p:spPr>
          <a:xfrm>
            <a:off x="1285852" y="5214950"/>
            <a:ext cx="6643734" cy="369332"/>
          </a:xfrm>
          <a:prstGeom prst="rect">
            <a:avLst/>
          </a:prstGeom>
        </p:spPr>
        <p:txBody>
          <a:bodyPr wrap="square">
            <a:spAutoFit/>
          </a:bodyPr>
          <a:lstStyle/>
          <a:p>
            <a:r>
              <a:rPr lang="lv-LV" dirty="0" smtClean="0"/>
              <a:t>https://basket.lv/documents/35721-fiba-newrules_lbs_20181001.pdf</a:t>
            </a:r>
            <a:endParaRPr lang="lv-LV" dirty="0"/>
          </a:p>
        </p:txBody>
      </p:sp>
      <p:sp>
        <p:nvSpPr>
          <p:cNvPr id="5" name="Rectangle 4"/>
          <p:cNvSpPr/>
          <p:nvPr/>
        </p:nvSpPr>
        <p:spPr>
          <a:xfrm>
            <a:off x="642910" y="3071810"/>
            <a:ext cx="7858180" cy="1938992"/>
          </a:xfrm>
          <a:prstGeom prst="rect">
            <a:avLst/>
          </a:prstGeom>
        </p:spPr>
        <p:txBody>
          <a:bodyPr wrap="square">
            <a:spAutoFit/>
          </a:bodyPr>
          <a:lstStyle/>
          <a:p>
            <a:r>
              <a:rPr lang="lv-LV" sz="4400" b="1" i="1" dirty="0">
                <a:solidFill>
                  <a:schemeClr val="accent1">
                    <a:lumMod val="75000"/>
                  </a:schemeClr>
                </a:solidFill>
              </a:rPr>
              <a:t>FIBA</a:t>
            </a:r>
            <a:r>
              <a:rPr lang="lv-LV" sz="4800" b="1" i="1" dirty="0">
                <a:solidFill>
                  <a:schemeClr val="accent1">
                    <a:lumMod val="75000"/>
                  </a:schemeClr>
                </a:solidFill>
              </a:rPr>
              <a:t> </a:t>
            </a:r>
            <a:r>
              <a:rPr lang="lv-LV" sz="4800" b="1" i="1" dirty="0">
                <a:solidFill>
                  <a:schemeClr val="accent1">
                    <a:lumMod val="75000"/>
                  </a:schemeClr>
                </a:solidFill>
                <a:latin typeface="+mj-lt"/>
              </a:rPr>
              <a:t>oficiālās</a:t>
            </a:r>
            <a:r>
              <a:rPr lang="lv-LV" sz="4800" b="1" i="1" dirty="0">
                <a:solidFill>
                  <a:schemeClr val="accent1">
                    <a:lumMod val="75000"/>
                  </a:schemeClr>
                </a:solidFill>
              </a:rPr>
              <a:t> noteikumu izmaiņas</a:t>
            </a:r>
            <a:r>
              <a:rPr lang="lv-LV" sz="4000" b="1" i="1" dirty="0">
                <a:solidFill>
                  <a:schemeClr val="accent1">
                    <a:lumMod val="75000"/>
                  </a:schemeClr>
                </a:solidFill>
              </a:rPr>
              <a:t>.</a:t>
            </a:r>
            <a:r>
              <a:rPr lang="lv-LV" sz="2400" b="1" i="1" dirty="0">
                <a:solidFill>
                  <a:schemeClr val="accent1">
                    <a:lumMod val="75000"/>
                  </a:schemeClr>
                </a:solidFill>
              </a:rPr>
              <a:t>Stājas </a:t>
            </a:r>
            <a:r>
              <a:rPr lang="lv-LV" sz="2400" b="1" i="1" dirty="0"/>
              <a:t>spēkā no 2018.gada 1.oktobra</a:t>
            </a:r>
            <a:endParaRPr lang="lv-LV" sz="4000" b="1" i="1" dirty="0"/>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797568"/>
          </a:xfrm>
        </p:spPr>
        <p:txBody>
          <a:bodyPr>
            <a:normAutofit fontScale="90000"/>
          </a:bodyPr>
          <a:lstStyle/>
          <a:p>
            <a:r>
              <a:rPr lang="lv-LV" sz="4900" b="1" i="1" dirty="0" smtClean="0">
                <a:solidFill>
                  <a:schemeClr val="accent1">
                    <a:lumMod val="75000"/>
                  </a:schemeClr>
                </a:solidFill>
              </a:rPr>
              <a:t>MĀJAS DARBI:</a:t>
            </a:r>
            <a:r>
              <a:rPr lang="lv-LV" sz="4000" b="1" i="1" dirty="0" smtClean="0">
                <a:solidFill>
                  <a:schemeClr val="accent1">
                    <a:lumMod val="75000"/>
                  </a:schemeClr>
                </a:solidFill>
              </a:rPr>
              <a:t/>
            </a:r>
            <a:br>
              <a:rPr lang="lv-LV" sz="4000" b="1" i="1" dirty="0" smtClean="0">
                <a:solidFill>
                  <a:schemeClr val="accent1">
                    <a:lumMod val="75000"/>
                  </a:schemeClr>
                </a:solidFill>
              </a:rPr>
            </a:br>
            <a:r>
              <a:rPr lang="lv-LV" sz="4000" b="1" i="1" dirty="0" smtClean="0">
                <a:solidFill>
                  <a:schemeClr val="tx1"/>
                </a:solidFill>
              </a:rPr>
              <a:t>1. IZLASĪT UN IEMĀCĪTIES BASKETBOLA NOTEIKUMUS.</a:t>
            </a:r>
            <a:br>
              <a:rPr lang="lv-LV" sz="4000" b="1" i="1" dirty="0" smtClean="0">
                <a:solidFill>
                  <a:schemeClr val="tx1"/>
                </a:solidFill>
              </a:rPr>
            </a:br>
            <a:r>
              <a:rPr lang="lv-LV" sz="4000" b="1" i="1" dirty="0" smtClean="0">
                <a:solidFill>
                  <a:schemeClr val="tx1"/>
                </a:solidFill>
              </a:rPr>
              <a:t>2. IEMĀCĪTIES TIESĀŠANAS NOTEIKUMUS UN TIESNEŠU ŽESTUS.</a:t>
            </a:r>
            <a:br>
              <a:rPr lang="lv-LV" sz="4000" b="1" i="1" dirty="0" smtClean="0">
                <a:solidFill>
                  <a:schemeClr val="tx1"/>
                </a:solidFill>
              </a:rPr>
            </a:br>
            <a:r>
              <a:rPr lang="lv-LV" sz="4000" b="1" i="1" dirty="0" smtClean="0">
                <a:solidFill>
                  <a:schemeClr val="tx1"/>
                </a:solidFill>
              </a:rPr>
              <a:t>3.KATRU DIENU IZPILDĪT VINGRINĀJUMU KOMPLEKSU.</a:t>
            </a:r>
            <a:r>
              <a:rPr lang="lv-LV" sz="4000" b="1" i="1" dirty="0" smtClean="0">
                <a:solidFill>
                  <a:schemeClr val="accent1">
                    <a:lumMod val="75000"/>
                  </a:schemeClr>
                </a:solidFill>
              </a:rPr>
              <a:t/>
            </a:r>
            <a:br>
              <a:rPr lang="lv-LV" sz="4000" b="1" i="1" dirty="0" smtClean="0">
                <a:solidFill>
                  <a:schemeClr val="accent1">
                    <a:lumMod val="75000"/>
                  </a:schemeClr>
                </a:solidFill>
              </a:rPr>
            </a:br>
            <a:r>
              <a:rPr lang="lv-LV" dirty="0" smtClean="0"/>
              <a:t/>
            </a:r>
            <a:br>
              <a:rPr lang="lv-LV" dirty="0" smtClean="0"/>
            </a:br>
            <a:endParaRPr lang="lv-LV" dirty="0"/>
          </a:p>
        </p:txBody>
      </p:sp>
    </p:spTree>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3582990"/>
          </a:xfrm>
        </p:spPr>
        <p:txBody>
          <a:bodyPr>
            <a:normAutofit/>
          </a:bodyPr>
          <a:lstStyle/>
          <a:p>
            <a:r>
              <a:rPr lang="lv-LV" sz="3200" b="1" dirty="0" smtClean="0"/>
              <a:t/>
            </a:r>
            <a:br>
              <a:rPr lang="lv-LV" sz="3200" b="1" dirty="0" smtClean="0"/>
            </a:br>
            <a:r>
              <a:rPr lang="lv-LV" sz="2700" b="1" i="1" dirty="0" smtClean="0"/>
              <a:t>Sāksim ar to, ka pirms vingrinājumu izpildes ir nepieciešams lēns skrējiens </a:t>
            </a:r>
            <a:r>
              <a:rPr lang="lv-LV" sz="2700" b="1" i="1" dirty="0" smtClean="0"/>
              <a:t>20-30 </a:t>
            </a:r>
            <a:r>
              <a:rPr lang="lv-LV" sz="2700" b="1" i="1" dirty="0" smtClean="0"/>
              <a:t>min. Pēc skrējiena </a:t>
            </a:r>
            <a:r>
              <a:rPr lang="lv-LV" sz="2700" b="1" i="1" dirty="0" smtClean="0"/>
              <a:t>uz </a:t>
            </a:r>
            <a:r>
              <a:rPr lang="lv-LV" sz="2700" b="1" i="1" dirty="0" smtClean="0"/>
              <a:t>paklājiņa pildam visus vingrinājumus pēc kārtas.Visas darbības pildam </a:t>
            </a:r>
            <a:r>
              <a:rPr lang="lv-LV" sz="2700" b="1" i="1" dirty="0" smtClean="0"/>
              <a:t>individuāli.Fimējam </a:t>
            </a:r>
            <a:r>
              <a:rPr lang="lv-LV" sz="2700" b="1" i="1" dirty="0" smtClean="0"/>
              <a:t>vai fotografējam, un darbības sūtam uz e-klases pastu trenerim. </a:t>
            </a:r>
            <a:endParaRPr lang="lv-LV" b="1" i="1" dirty="0"/>
          </a:p>
        </p:txBody>
      </p:sp>
      <p:pic>
        <p:nvPicPr>
          <p:cNvPr id="6" name="Content Placeholder 5" descr="images.jpg"/>
          <p:cNvPicPr>
            <a:picLocks noGrp="1" noChangeAspect="1"/>
          </p:cNvPicPr>
          <p:nvPr>
            <p:ph sz="quarter" idx="1"/>
          </p:nvPr>
        </p:nvPicPr>
        <p:blipFill>
          <a:blip r:embed="rId2"/>
          <a:stretch>
            <a:fillRect/>
          </a:stretch>
        </p:blipFill>
        <p:spPr>
          <a:xfrm>
            <a:off x="2044719" y="3905570"/>
            <a:ext cx="5027611" cy="2789405"/>
          </a:xfrm>
        </p:spPr>
      </p:pic>
    </p:spTree>
  </p:cSld>
  <p:clrMapOvr>
    <a:masterClrMapping/>
  </p:clrMapOvr>
  <p:transition>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dirty="0"/>
          </a:p>
        </p:txBody>
      </p:sp>
      <p:pic>
        <p:nvPicPr>
          <p:cNvPr id="6" name="Content Placeholder 5" descr="index.jpg"/>
          <p:cNvPicPr>
            <a:picLocks noGrp="1" noChangeAspect="1"/>
          </p:cNvPicPr>
          <p:nvPr>
            <p:ph sz="quarter" idx="1"/>
          </p:nvPr>
        </p:nvPicPr>
        <p:blipFill>
          <a:blip r:embed="rId2"/>
          <a:stretch>
            <a:fillRect/>
          </a:stretch>
        </p:blipFill>
        <p:spPr>
          <a:xfrm>
            <a:off x="571500" y="1600200"/>
            <a:ext cx="3429000" cy="4572000"/>
          </a:xfrm>
        </p:spPr>
      </p:pic>
      <p:pic>
        <p:nvPicPr>
          <p:cNvPr id="7" name="Content Placeholder 6" descr="2.jpg"/>
          <p:cNvPicPr>
            <a:picLocks noGrp="1" noChangeAspect="1"/>
          </p:cNvPicPr>
          <p:nvPr>
            <p:ph sz="quarter" idx="2"/>
          </p:nvPr>
        </p:nvPicPr>
        <p:blipFill>
          <a:blip r:embed="rId3"/>
          <a:stretch>
            <a:fillRect/>
          </a:stretch>
        </p:blipFill>
        <p:spPr>
          <a:xfrm>
            <a:off x="4384675" y="1600200"/>
            <a:ext cx="3429000" cy="4572000"/>
          </a:xfrm>
        </p:spPr>
      </p:pic>
      <p:pic>
        <p:nvPicPr>
          <p:cNvPr id="5" name="Content Placeholder 3" descr="nr..jpg"/>
          <p:cNvPicPr>
            <a:picLocks noGrp="1" noChangeAspect="1"/>
          </p:cNvPicPr>
          <p:nvPr>
            <p:ph sz="quarter" idx="1"/>
          </p:nvPr>
        </p:nvPicPr>
        <p:blipFill>
          <a:blip r:embed="rId4"/>
          <a:stretch>
            <a:fillRect/>
          </a:stretch>
        </p:blipFill>
        <p:spPr>
          <a:xfrm>
            <a:off x="428596" y="142852"/>
            <a:ext cx="7467600" cy="1582198"/>
          </a:xfrm>
        </p:spPr>
      </p:pic>
      <p:pic>
        <p:nvPicPr>
          <p:cNvPr id="20482" name="Picture 2" descr="C:\Users\toms\Desktop\VINGRINĀJUMI\nr..jpg"/>
          <p:cNvPicPr>
            <a:picLocks noChangeAspect="1" noChangeArrowheads="1"/>
          </p:cNvPicPr>
          <p:nvPr/>
        </p:nvPicPr>
        <p:blipFill>
          <a:blip r:embed="rId4"/>
          <a:srcRect/>
          <a:stretch>
            <a:fillRect/>
          </a:stretch>
        </p:blipFill>
        <p:spPr bwMode="auto">
          <a:xfrm>
            <a:off x="428596" y="285728"/>
            <a:ext cx="7500990" cy="1181606"/>
          </a:xfrm>
          <a:prstGeom prst="rect">
            <a:avLst/>
          </a:prstGeom>
          <a:noFill/>
        </p:spPr>
      </p:pic>
    </p:spTree>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2800" i="1" dirty="0" smtClean="0">
                <a:solidFill>
                  <a:schemeClr val="accent1">
                    <a:lumMod val="75000"/>
                  </a:schemeClr>
                </a:solidFill>
              </a:rPr>
              <a:t>Vingrinājumus izpildam precīzi, kā norādīts</a:t>
            </a:r>
            <a:endParaRPr lang="lv-LV" sz="2800" i="1" dirty="0">
              <a:solidFill>
                <a:schemeClr val="accent1">
                  <a:lumMod val="75000"/>
                </a:schemeClr>
              </a:solidFill>
            </a:endParaRPr>
          </a:p>
        </p:txBody>
      </p:sp>
      <p:pic>
        <p:nvPicPr>
          <p:cNvPr id="5" name="Content Placeholder 4" descr="3.jpg"/>
          <p:cNvPicPr>
            <a:picLocks noGrp="1" noChangeAspect="1"/>
          </p:cNvPicPr>
          <p:nvPr>
            <p:ph sz="quarter" idx="1"/>
          </p:nvPr>
        </p:nvPicPr>
        <p:blipFill>
          <a:blip r:embed="rId2"/>
          <a:stretch>
            <a:fillRect/>
          </a:stretch>
        </p:blipFill>
        <p:spPr>
          <a:xfrm>
            <a:off x="571500" y="1600200"/>
            <a:ext cx="3429000" cy="4572000"/>
          </a:xfrm>
        </p:spPr>
      </p:pic>
      <p:pic>
        <p:nvPicPr>
          <p:cNvPr id="6" name="Content Placeholder 5" descr="4.jpg"/>
          <p:cNvPicPr>
            <a:picLocks noGrp="1" noChangeAspect="1"/>
          </p:cNvPicPr>
          <p:nvPr>
            <p:ph sz="quarter" idx="2"/>
          </p:nvPr>
        </p:nvPicPr>
        <p:blipFill>
          <a:blip r:embed="rId3"/>
          <a:stretch>
            <a:fillRect/>
          </a:stretch>
        </p:blipFill>
        <p:spPr>
          <a:xfrm>
            <a:off x="4384675" y="1600200"/>
            <a:ext cx="3429000" cy="4572000"/>
          </a:xfrm>
        </p:spPr>
      </p:pic>
    </p:spTree>
  </p:cSld>
  <p:clrMapOvr>
    <a:masterClrMapping/>
  </p:clrMapOvr>
  <p:transition>
    <p:wedg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87</TotalTime>
  <Words>647</Words>
  <Application>Microsoft Office PowerPoint</Application>
  <PresentationFormat>On-screen Show (4:3)</PresentationFormat>
  <Paragraphs>49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Oriel</vt:lpstr>
      <vt:lpstr>Slide 1</vt:lpstr>
      <vt:lpstr>Slide 2</vt:lpstr>
      <vt:lpstr>Slide 3</vt:lpstr>
      <vt:lpstr>Slide 4</vt:lpstr>
      <vt:lpstr>Slide 5</vt:lpstr>
      <vt:lpstr>MĀJAS DARBI: 1. IZLASĪT UN IEMĀCĪTIES BASKETBOLA NOTEIKUMUS. 2. IEMĀCĪTIES TIESĀŠANAS NOTEIKUMUS UN TIESNEŠU ŽESTUS. 3.KATRU DIENU IZPILDĪT VINGRINĀJUMU KOMPLEKSU.  </vt:lpstr>
      <vt:lpstr> Sāksim ar to, ka pirms vingrinājumu izpildes ir nepieciešams lēns skrējiens 20-30 min. Pēc skrējiena uz paklājiņa pildam visus vingrinājumus pēc kārtas.Visas darbības pildam individuāli.Fimējam vai fotografējam, un darbības sūtam uz e-klases pastu trenerim. </vt:lpstr>
      <vt:lpstr>Slide 8</vt:lpstr>
      <vt:lpstr>Vingrinājumus izpildam precīzi, kā norādīts</vt:lpstr>
      <vt:lpstr>Vingrinājumus izpildam precīzi, kā norādīts</vt:lpstr>
      <vt:lpstr>Vingrinājumus izpildam precīzi, kā norādīts</vt:lpstr>
      <vt:lpstr>Vingrinājumus izpildam precīzi, kā norādīts</vt:lpstr>
      <vt:lpstr>Basketbola spēļu analizēšana iespējama:</vt:lpstr>
      <vt:lpstr>Veiksmi mācībās!!!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toms</dc:creator>
  <cp:lastModifiedBy>toms</cp:lastModifiedBy>
  <cp:revision>23</cp:revision>
  <dcterms:created xsi:type="dcterms:W3CDTF">2020-03-26T09:12:10Z</dcterms:created>
  <dcterms:modified xsi:type="dcterms:W3CDTF">2020-03-26T13:18:55Z</dcterms:modified>
</cp:coreProperties>
</file>